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371" r:id="rId3"/>
    <p:sldId id="372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2" r:id="rId12"/>
    <p:sldId id="380" r:id="rId13"/>
    <p:sldId id="38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1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824D4-3AA5-4485-B285-EF8957398CD6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A3861-72CA-42E7-A4B2-CF4639FBF8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11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안녕하십니까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한국항공대학교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항슬라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기술보고서 발표 시작하겠습니다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0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Localization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에 대한 알고리즘입니다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본 팀이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Localization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수행하기 위한 방법으로는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가지 방법을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고려중입니다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먼저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GPS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IMU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센서를 이용한 방법입니다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국토정보플랫폼에서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K city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주행 노드를 획득하였습니다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그러나 이 노드의 좌표계는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UTMK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좌표계를 이용하고 있기 때문에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GPS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 호환되기 위하여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GPS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UTMK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로 변경해주는 방법을 고려하였습니다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변환된 좌표를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IMU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의 헤딩 정보와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EKF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거쳐 정확도를 높였습니다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상태방정식에서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개의 변수인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x, y, heading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정보를 추측하였고 이 값은 전역 경로 계획을 위한 현재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위치값으로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사용합니다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가지 센서의 측정 주기는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IMU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40Hz, GPS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1Hz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로 차이가 있었으며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관측값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업데이트는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IMU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의 주기에 따라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40Hz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로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Localization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위한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번째 방법은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고정밀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지도와 라이다 센서와의 매핑입니다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 방법은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GPS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IMU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이용한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측위가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불안정할 경우 사용될 방법으로 국토정보 플랫폼에서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고정밀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지도를 요청하였습니다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아직 알고리즘을 완성하지는 못하였지만 라이다 매핑의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측위가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매우 정밀하다고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알려져있기에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지속적으로 시도중에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 방법으로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Localization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수행하는 팀은 많지 않기에 새로운 방식으로 도전하는 본 팀의 기술적 우수성을 입증할 수 있다고 생각합니다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74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마지막으로 제어 로직입니다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각 센서 데이터의 측정 주기는 다음과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 센서의 딥러닝 결과가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연산량이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많아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가 대략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정도로 나오고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gps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1Hz,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나머지 라이다 센서는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600rpm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10Hz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정도이며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IMU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센서가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40Hz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로 가장 빠릅니다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GPS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데이터를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좌표변환하여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UTMK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좌표계로 만들어준 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EKF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모듈에서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IMU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 융합하여 센서 노이즈를 최소화하고 위치 정확도를 높입니다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 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Global Path Planning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위해 국토정보 플랫폼에서 얻은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K city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노드 데이터가 사용됩니다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Local Path Planning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위해 카메라의 표지판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신호등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차선 인식 정보가 쓰이며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라이다 센서로 물체 인식 여부 역시 중요한 입력으로 계속 들어오게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Local Path Planning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 완료되면 실제 제어단으로 이동하여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Pure pursuit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알고리즘으로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조향각을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계산하고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cruise control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로 속도를 계산합니다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이후 이 값들은 기본적인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PID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제어를 통해 제어가 이루어지게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574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이상으로 발표를 마치겠습니다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감사합니다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본 팀의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ERP-42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플랫폼입니다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그림에서 보시는 바와 같이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가지의 센서를 탑재하였습니다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23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센서 구성도입니다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가장 먼저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GPS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는 </a:t>
            </a:r>
            <a:r>
              <a:rPr lang="en-US" altLang="ko-KR" sz="1800" kern="10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ublox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회사의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zed-f9p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이용하였으며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Localization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에서 글로벌 좌표를 얻는 데 이용하였습니다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다음은 인텔 사의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리얼센스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카메라로 차선인식과 신호등 및 표지판 인식에 이용하였습니다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뎁스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정보는 따로 이용하지 않았습니다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IMU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센서는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Vectornav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사의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vn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100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제품을 사용하였으며 헤딩 정보를 획득하거나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라이다 센서와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SLAM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하는데 이용하였습니다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마지막으로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벨로다인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사의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16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채널 라이다 센서인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VLP 16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제품으로 장애물 인식과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SLAM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등에 이용하였습니다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82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이제 본 팀이 사용한 인지 알고리즘에 대해 말씀드리겠습니다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차선인식 알고리즘을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개발하는데에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있어 고민을 많이 하였고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흐린 날씨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빛 반사 등과 같은 악조건에서 단순히 영상 처리 알고리즘으로 정확한 차선을 획득하는 것이 어렵다는 것을 배웠습니다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따라서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Lane Detection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분야에서 상당히 우수한 성능의 알고리즘인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YOLOP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모델을 이용하였습니다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YOLOP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는 좌측 사진에서 볼 수 있듯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Object detection, lane detection, segmentation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등 다양한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task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수행할 수 있지만 본 팀은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lane detection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만을 적용하였습니다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yoloP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41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타임이 가능할 것으로 생각하고 본 시스템에 적용하였습니다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47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실제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K city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에서 알고리즘을 테스트해보았고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두 가지 결과입니다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왼쪽 영상에서 볼 수 있듯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차선인식에 매우 우수한 성능을 보였습니다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우측 영상에서도 정지선 등을 잘 인식하는 모습을 볼 수 있지만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영상 끝 부분에 물 웅덩이 부분을 차선으로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오인식하는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결과가 나왔습니다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그럼에도 단순 영상처리 기법에 의존한 결과보다 우수하였습니다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990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다음으로 카메라 센서를 이용한 표지판 및 신호등 인식 알고리즘입니다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성능이 우수한 딥러닝 모델을 적용하는 것은 좋지만 실시간성을 고려하여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darknet yolo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모델을 선정하였습니다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darknet yolo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는 모델이 가벼워 임베디드 시스템에 많이 채택되는 모델입니다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데이터는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AI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허브에서 받아 이용하였고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직접 촬영하여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augmentation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거친 데이터도 활용하였습니다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그러나 클래스 간 데이터 불균형이 심하여 특정 클래스의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가 낮게 나오는 문제가 있어서 해당 클래스는 데이터를 조금 더 취합할 계획입니다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신호등 인식에는 기존에 신호등을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딥러닝으로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인식하면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roi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내에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HSV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색 분할을 이용하여 인식하려 했으나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darknet yolo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활용하였음에도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fps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10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미만으로 나왔기 때문에 추가적인 후처리보다는 딥러닝 자체에서 분류하게 하는 것이 낫겠다고 판단하였습니다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이에 따라 신호등 인식 클래스도 직진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좌회전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멈춤으로 분류하였습니다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180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다음은 라이다 센서입니다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먼저 라이다 센서를 이용한 차선인식 알고리즘입니다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포인트클라우드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형태의 데이터를 살펴보면서 차선 부분이 더 강한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intensity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갖는다는 것을 확인하였습니다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따라서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intensity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임계값을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이용하면 원하는 차선을 검출할 수 있겠다는 판단을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따라서 각도와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intensity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값을 필터로 하는 라이다 차선인식 알고리즘을 고안하였습니다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특히 위 알고리즘은 주차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미션에서와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같이 후방의 차선을 인식하는 문제에서 별도의 후방 카메라 없이도 가능하다는 점에서 본 팀의 기술적 우수성을 증명할 수 있다고 생각합니다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24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라이다 센서를 이용한 전방 장애물 인식입니다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장애물 인식을 보통 비전 센서를 이용한 딥러닝 방식이 대중적이지만 본 팀이 라이다 센서를 이용한 이유는 카메라 센서에 부담을 줄이기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위해서입니다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라이다 센서를 이용하여 실시간성으로 물체를 감지하기 위하여 딥러닝 모델보다는 간단한 군집화 알고리즘을 고려하였습니다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라이다 센서의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ROI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x, y, z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범위로 설정하고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범위 안의 물체에 대하여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유클리디안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거리 값으로 물체를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군집화하였습니다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왼쪽 사진과 같이 지면을 제거한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포인트클라우드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데이터에 대해 군집화를 적용하면 감지가 잘 되고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이를 이용하여 물체의 위치로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steering angle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주는 것을 구현한 것이 오른쪽 동영상입니다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동영상에서 보시는 바와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ROI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설정하였기 때문에 바로 앞의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라바콘과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저의 움직임에 대해서만 반응하는 것을 보실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248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트랙 주행을 위한 알고리즘으로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SLAM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과 앞의 군집화 알고리즘을 이용하였습니다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앞에서 고안한 군집화 알고리즘을 적용한다면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라이다 센서를 원점으로 하는 물체들의 상대적인 좌표 값을 얻을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이에 따라 모든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라바콘의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좌표를 표현할 수 있고 이를 이용하여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2D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점으로 가정하여 이동할 경로를 계산해낼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차량이 갈 경로를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좌표값으로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알고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IMU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 라이다 센서를 융합하여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오도메트리를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계산하는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Lego-Loam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알고리즘으로 초기 위치에 대한 차량의 좌표를 오른쪽 사진과 같이 얻을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이 알고리즘도 라이다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SLAM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과 군집화를 적절히 융합한 알고리즘으로 본 팀의 기술적 우수성을 입증할 수 있다고 생각합니다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177F1-E350-4FE2-8116-3205216C48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54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F41F6-99C3-B6A1-31CA-48A6A4CFA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9F977F-1FEC-469C-5815-4F86F6158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18F43-D506-C3F3-2F66-C54521393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FCDC0-0C9D-F03B-8177-81CE3A89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8633D6-FF1F-1B86-13A7-A100DDF6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473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ED52C-5AAE-2140-4840-814A1EF7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4F4C28-5DBD-C026-80F0-8B0A4E573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552D4B-AE02-C253-7D0F-A32E715C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C83311-3AD3-AD7C-1B5B-63B995828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CB428B-7BEA-09BA-66A5-459F973F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2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2E961F-C238-6A65-7843-81F0F65D7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454B34-A414-6D12-FC1F-199A98666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046C9F-AEF3-BAA3-C12F-6E94CF162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71C48-2AF6-E3F1-11C0-6DE5A08E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578C88-BF72-96CD-A7CC-FC5CCF27E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17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8210A-774E-1474-AA0E-76C563F0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AD6B0F-6F0D-D85A-9EB6-A2F9586E9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C18BE1-C66A-20AD-F68E-29218FC04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4E50C0-1592-0B2D-17BC-2F800844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199BF-7F86-CA37-D846-4D16290E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36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5F354-D59C-B7A1-5466-3AA9C195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AA28B-7234-686F-7C8E-DC837348D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E7C86-78E9-AFD6-29AB-0EEFA664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5CA9C-F86D-8531-7516-0B1BDF2B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2C985-D63F-B8F6-34C2-B20273EB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96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BF38B-10EE-A9C7-B623-FB393140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7C54D8-C561-DA3F-DDCC-4240F9A12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7EF831-E63D-70AD-887A-86713C7CE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11A25-73DD-E6C5-AF64-E1FA503D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C0EEE2-4306-1C07-F72F-B16EEB4C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0090AA-A267-F126-7712-5ABCB068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370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D8FB9-CB2C-CAA5-7967-80AC53AB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2BC87C-E45C-EB93-E4F5-AF9C60033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F09C66-1480-6286-1681-A0525525B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00F0C04-FB51-D3A2-0A11-A4D39AA370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87EECE-515E-211B-D426-5C1F3C818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8D5411-1B9A-F67A-C729-67A984CD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59CAC2-05CA-DCBE-EE96-B868BC52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3FE362-212C-8B8A-E54D-1DAA75027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5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FA40D-A4B8-54B2-4DBE-B9BCF569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E20315-4619-1DA3-6826-1FAC4FF6E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E6AC6D-0231-A0C9-668E-D438DF58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C1BF37-D373-D1EC-883B-50F3E113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0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0C1B086-2D52-585F-2FEB-CD7B76A4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6511DE-D6D3-C342-A71A-A6CF97A74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2DD434-C573-9131-0D40-31FF0577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45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F1976-A7AE-E6B8-6F98-22AED477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3E228-715F-828E-DC83-97DECF253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30714C-81DF-D568-0845-44B0A6F64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C2BDE8-23C5-EFDC-5EA1-28225138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B8BB61-3E28-DB6D-4730-00652F9C6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6B73E2-B6A2-0C5C-BAC6-205C9C3E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16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CEC30-620F-096A-A694-A59A8C2AD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50B23B-2277-9C9F-6C4F-5F07F8C27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3183D7-0BC0-EEFB-CD1E-68AFC9F26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AB1595-A124-2769-B8F4-5371B69D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A33075-96C9-7ECE-3DE9-C7066A231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19F80B-E63A-B757-E8EA-709BDC09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99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613A0E-6EAE-6CEC-B4E6-59639573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0877AC-3368-986B-C0AF-CBD554A65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C7757-4CC2-5A22-AB6A-1969B829B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31457-46C8-42CB-BD07-1F9300406E8D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20330F-5EAC-B368-19E7-6B1343A72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3B9F0E-8017-665C-0D24-68D52D6E9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3C2A0-BA44-40DC-ACED-951D2DBFE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36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video" Target="../media/media1.webm"/><Relationship Id="rId7" Type="http://schemas.openxmlformats.org/officeDocument/2006/relationships/notesSlide" Target="../notesSlides/notesSlide5.xml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video" Target="../media/media2.webm"/><Relationship Id="rId4" Type="http://schemas.microsoft.com/office/2007/relationships/media" Target="../media/media2.webm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video" Target="../media/media3.mp4"/><Relationship Id="rId7" Type="http://schemas.openxmlformats.org/officeDocument/2006/relationships/image" Target="../media/image21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11002" y="1513913"/>
            <a:ext cx="5132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자율주행부문</a:t>
            </a:r>
            <a:endParaRPr lang="en-US" altLang="ko-KR" sz="4800" b="1" dirty="0">
              <a:solidFill>
                <a:srgbClr val="00206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48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기술보고서</a:t>
            </a:r>
            <a:endParaRPr lang="en-US" altLang="ko-KR" sz="4800" b="1" dirty="0">
              <a:solidFill>
                <a:srgbClr val="00206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703" y="3287706"/>
            <a:ext cx="358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Team: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항슬라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3074216"/>
            <a:ext cx="651933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73478" y="3788098"/>
            <a:ext cx="2998871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87D48-F1F8-4201-8424-F2A8E2BBD4B7}"/>
              </a:ext>
            </a:extLst>
          </p:cNvPr>
          <p:cNvSpPr txBox="1"/>
          <p:nvPr/>
        </p:nvSpPr>
        <p:spPr>
          <a:xfrm>
            <a:off x="711002" y="3993801"/>
            <a:ext cx="3537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한국항공대학교 공학융합학부</a:t>
            </a:r>
            <a:endParaRPr lang="en-US" altLang="ko-KR" dirty="0">
              <a:solidFill>
                <a:srgbClr val="002060"/>
              </a:solidFill>
            </a:endParaRPr>
          </a:p>
          <a:p>
            <a:endParaRPr lang="en-US" altLang="ko-KR" dirty="0">
              <a:solidFill>
                <a:srgbClr val="002060"/>
              </a:solidFill>
            </a:endParaRPr>
          </a:p>
          <a:p>
            <a:r>
              <a:rPr lang="ko-KR" altLang="en-US" dirty="0">
                <a:solidFill>
                  <a:srgbClr val="002060"/>
                </a:solidFill>
              </a:rPr>
              <a:t>지도교수</a:t>
            </a:r>
            <a:r>
              <a:rPr lang="en-US" altLang="ko-KR" dirty="0">
                <a:solidFill>
                  <a:srgbClr val="002060"/>
                </a:solidFill>
              </a:rPr>
              <a:t>: </a:t>
            </a:r>
            <a:r>
              <a:rPr lang="ko-KR" altLang="en-US" dirty="0">
                <a:solidFill>
                  <a:srgbClr val="002060"/>
                </a:solidFill>
              </a:rPr>
              <a:t>최영훈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5A8E28-E872-4F1A-BB39-33E7CF6A7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" r="21355"/>
          <a:stretch/>
        </p:blipFill>
        <p:spPr>
          <a:xfrm>
            <a:off x="5279136" y="5004"/>
            <a:ext cx="6953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GPS + IMU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428C3B-3999-2A22-8535-65DC84FCE57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– </a:t>
            </a:r>
            <a:r>
              <a:rPr lang="ko-KR" altLang="en-US" sz="2000" dirty="0">
                <a:solidFill>
                  <a:srgbClr val="002060"/>
                </a:solidFill>
              </a:rPr>
              <a:t>인지 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 알고리즘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19998-273C-7F4A-3992-AC0BA0F5ED1E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Localization - 1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1CBF8-331F-A1B9-234B-981782788311}"/>
              </a:ext>
            </a:extLst>
          </p:cNvPr>
          <p:cNvSpPr txBox="1"/>
          <p:nvPr/>
        </p:nvSpPr>
        <p:spPr>
          <a:xfrm>
            <a:off x="534730" y="1892481"/>
            <a:ext cx="11276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국토정보플랫폼에서 </a:t>
            </a:r>
            <a:r>
              <a:rPr lang="en-US" altLang="ko-KR" sz="1600" dirty="0"/>
              <a:t>K-city </a:t>
            </a:r>
            <a:r>
              <a:rPr lang="ko-KR" altLang="en-US" sz="1600" dirty="0"/>
              <a:t>노선에 대한 주행 노드 데이터 획득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GPS </a:t>
            </a:r>
            <a:r>
              <a:rPr lang="ko-KR" altLang="en-US" sz="1600" dirty="0"/>
              <a:t>좌표계를 </a:t>
            </a:r>
            <a:r>
              <a:rPr lang="en-US" altLang="ko-KR" sz="1600" dirty="0"/>
              <a:t>UTMK </a:t>
            </a:r>
            <a:r>
              <a:rPr lang="ko-KR" altLang="en-US" sz="1600" dirty="0"/>
              <a:t>좌표계로 변환하여 좌표계 통일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UTMK </a:t>
            </a:r>
            <a:r>
              <a:rPr lang="ko-KR" altLang="en-US" sz="1600" dirty="0"/>
              <a:t>좌표계로 변환한 </a:t>
            </a:r>
            <a:r>
              <a:rPr lang="en-US" altLang="ko-KR" sz="1600" dirty="0"/>
              <a:t>GPS</a:t>
            </a:r>
            <a:r>
              <a:rPr lang="ko-KR" altLang="en-US" sz="1600" dirty="0"/>
              <a:t> 정보와 </a:t>
            </a:r>
            <a:r>
              <a:rPr lang="en-US" altLang="ko-KR" sz="1600" dirty="0"/>
              <a:t>IMU </a:t>
            </a:r>
            <a:r>
              <a:rPr lang="ko-KR" altLang="en-US" sz="1600" dirty="0"/>
              <a:t>정보를 융합하여 </a:t>
            </a:r>
            <a:r>
              <a:rPr lang="en-US" altLang="ko-KR" sz="1600" dirty="0"/>
              <a:t>Extended Kalman Filter</a:t>
            </a:r>
            <a:r>
              <a:rPr lang="ko-KR" altLang="en-US" sz="1600" dirty="0"/>
              <a:t>를 적용하여 센서 노이즈를 줄이고 위치 정확도를 높임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보정하는 값은 </a:t>
            </a:r>
            <a:r>
              <a:rPr lang="en-US" altLang="ko-KR" sz="1600" dirty="0"/>
              <a:t>GPS</a:t>
            </a:r>
            <a:r>
              <a:rPr lang="ko-KR" altLang="en-US" sz="1600" dirty="0"/>
              <a:t>의 </a:t>
            </a:r>
            <a:r>
              <a:rPr lang="en-US" altLang="ko-KR" sz="1600" dirty="0"/>
              <a:t>x, y </a:t>
            </a:r>
            <a:r>
              <a:rPr lang="ko-KR" altLang="en-US" sz="1600" dirty="0"/>
              <a:t>좌표와 </a:t>
            </a:r>
            <a:r>
              <a:rPr lang="en-US" altLang="ko-KR" sz="1600" dirty="0"/>
              <a:t>IMU</a:t>
            </a:r>
            <a:r>
              <a:rPr lang="ko-KR" altLang="en-US" sz="1600" dirty="0"/>
              <a:t>의 </a:t>
            </a:r>
            <a:r>
              <a:rPr lang="en-US" altLang="ko-KR" sz="1600" dirty="0"/>
              <a:t>Yaw</a:t>
            </a:r>
            <a:r>
              <a:rPr lang="ko-KR" altLang="en-US" sz="1600" dirty="0"/>
              <a:t> 값이며 </a:t>
            </a:r>
            <a:r>
              <a:rPr lang="en-US" altLang="ko-KR" sz="1600" dirty="0"/>
              <a:t>GPS</a:t>
            </a:r>
            <a:r>
              <a:rPr lang="ko-KR" altLang="en-US" sz="1600" dirty="0"/>
              <a:t>의 </a:t>
            </a:r>
            <a:r>
              <a:rPr lang="en-US" altLang="ko-KR" sz="1600" dirty="0"/>
              <a:t>x, y</a:t>
            </a:r>
            <a:r>
              <a:rPr lang="ko-KR" altLang="en-US" sz="1600" dirty="0"/>
              <a:t> 좌표는 전역 경로 계획을 추종하기 위해 사용됨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IMU</a:t>
            </a:r>
            <a:r>
              <a:rPr lang="ko-KR" altLang="en-US" sz="1600" dirty="0"/>
              <a:t>는 </a:t>
            </a:r>
            <a:r>
              <a:rPr lang="en-US" altLang="ko-KR" sz="1600" dirty="0"/>
              <a:t>40Hz</a:t>
            </a:r>
            <a:r>
              <a:rPr lang="ko-KR" altLang="en-US" sz="1600" dirty="0"/>
              <a:t>로 동작하며</a:t>
            </a:r>
            <a:r>
              <a:rPr lang="en-US" altLang="ko-KR" sz="1600" dirty="0"/>
              <a:t>, GPS</a:t>
            </a:r>
            <a:r>
              <a:rPr lang="ko-KR" altLang="en-US" sz="1600" dirty="0"/>
              <a:t>는 </a:t>
            </a:r>
            <a:r>
              <a:rPr lang="en-US" altLang="ko-KR" sz="1600" dirty="0"/>
              <a:t>1Hz</a:t>
            </a:r>
            <a:r>
              <a:rPr lang="ko-KR" altLang="en-US" sz="1600" dirty="0"/>
              <a:t>로 동작</a:t>
            </a:r>
            <a:r>
              <a:rPr lang="en-US" altLang="ko-KR" sz="1600" dirty="0"/>
              <a:t>, </a:t>
            </a:r>
            <a:r>
              <a:rPr lang="ko-KR" altLang="en-US" sz="1600" dirty="0"/>
              <a:t>필터는 </a:t>
            </a:r>
            <a:r>
              <a:rPr lang="en-US" altLang="ko-KR" sz="1600" dirty="0"/>
              <a:t>IMU</a:t>
            </a:r>
            <a:r>
              <a:rPr lang="ko-KR" altLang="en-US" sz="1600" dirty="0"/>
              <a:t>의 주기와 동일하게 업데이트됨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360999-F87B-B600-DF34-05F9C1A83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20" y="3670077"/>
            <a:ext cx="3772100" cy="31410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EFDE68-1150-4049-87A4-181272917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832" y="3670077"/>
            <a:ext cx="4623950" cy="31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3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GPS + IMU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428C3B-3999-2A22-8535-65DC84FCE57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– </a:t>
            </a:r>
            <a:r>
              <a:rPr lang="ko-KR" altLang="en-US" sz="2000" dirty="0">
                <a:solidFill>
                  <a:srgbClr val="002060"/>
                </a:solidFill>
              </a:rPr>
              <a:t>인지 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 알고리즘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19998-273C-7F4A-3992-AC0BA0F5ED1E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Localization - 2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1CBF8-331F-A1B9-234B-981782788311}"/>
              </a:ext>
            </a:extLst>
          </p:cNvPr>
          <p:cNvSpPr txBox="1"/>
          <p:nvPr/>
        </p:nvSpPr>
        <p:spPr>
          <a:xfrm>
            <a:off x="534730" y="1892481"/>
            <a:ext cx="112762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고정밀</a:t>
            </a:r>
            <a:r>
              <a:rPr lang="ko-KR" altLang="en-US" sz="1600" dirty="0"/>
              <a:t> 지도와 </a:t>
            </a:r>
            <a:r>
              <a:rPr lang="ko-KR" altLang="en-US" sz="1600" dirty="0" err="1"/>
              <a:t>라이다를</a:t>
            </a:r>
            <a:r>
              <a:rPr lang="ko-KR" altLang="en-US" sz="1600" dirty="0"/>
              <a:t> 활용한 </a:t>
            </a:r>
            <a:r>
              <a:rPr lang="en-US" altLang="ko-KR" sz="1600" dirty="0"/>
              <a:t>Localization</a:t>
            </a:r>
            <a:r>
              <a:rPr lang="ko-KR" altLang="en-US" sz="1600" dirty="0"/>
              <a:t>은 정확도가 매우 높아 </a:t>
            </a:r>
            <a:r>
              <a:rPr lang="en-US" altLang="ko-KR" sz="1600" dirty="0"/>
              <a:t>GPS</a:t>
            </a:r>
            <a:r>
              <a:rPr lang="ko-KR" altLang="en-US" sz="1600" dirty="0"/>
              <a:t>와 </a:t>
            </a:r>
            <a:r>
              <a:rPr lang="en-US" altLang="ko-KR" sz="1600" dirty="0"/>
              <a:t>IMU</a:t>
            </a:r>
            <a:r>
              <a:rPr lang="ko-KR" altLang="en-US" sz="1600" dirty="0"/>
              <a:t>를 이용하지 않고도 정확한 </a:t>
            </a:r>
            <a:r>
              <a:rPr lang="en-US" altLang="ko-KR" sz="1600" dirty="0"/>
              <a:t>Localization</a:t>
            </a:r>
            <a:r>
              <a:rPr lang="ko-KR" altLang="en-US" sz="1600" dirty="0"/>
              <a:t>이 가능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국토정보플랫폼에서 </a:t>
            </a:r>
            <a:r>
              <a:rPr lang="en-US" altLang="ko-KR" sz="1600" dirty="0"/>
              <a:t>2018</a:t>
            </a:r>
            <a:r>
              <a:rPr lang="ko-KR" altLang="en-US" sz="1600" dirty="0"/>
              <a:t>년 구축한 </a:t>
            </a:r>
            <a:r>
              <a:rPr lang="ko-KR" altLang="en-US" sz="1600" dirty="0" err="1"/>
              <a:t>고정밀</a:t>
            </a:r>
            <a:r>
              <a:rPr lang="ko-KR" altLang="en-US" sz="1600" dirty="0"/>
              <a:t> 지도를 요청하여 </a:t>
            </a:r>
            <a:r>
              <a:rPr lang="en-US" altLang="ko-KR" sz="1600" dirty="0"/>
              <a:t>GPS</a:t>
            </a:r>
            <a:r>
              <a:rPr lang="ko-KR" altLang="en-US" sz="1600" dirty="0"/>
              <a:t>와 </a:t>
            </a:r>
            <a:r>
              <a:rPr lang="en-US" altLang="ko-KR" sz="1600" dirty="0"/>
              <a:t>IMU</a:t>
            </a:r>
            <a:r>
              <a:rPr lang="ko-KR" altLang="en-US" sz="1600" dirty="0"/>
              <a:t>를 이용한 </a:t>
            </a:r>
            <a:r>
              <a:rPr lang="en-US" altLang="ko-KR" sz="1600" dirty="0"/>
              <a:t>Localization</a:t>
            </a:r>
            <a:r>
              <a:rPr lang="ko-KR" altLang="en-US" sz="1600" dirty="0"/>
              <a:t>이 부정확할 경우를 대비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B0BAAC-AE64-7D3E-8629-B2760AF8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" y="3629024"/>
            <a:ext cx="5312927" cy="26484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6B758F-9ED3-8EE2-B97B-5D8A4DA8D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519" y="3629024"/>
            <a:ext cx="6603646" cy="264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5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5F883CD2-2AE6-0486-BDB9-88E5FC9969CF}"/>
              </a:ext>
            </a:extLst>
          </p:cNvPr>
          <p:cNvSpPr/>
          <p:nvPr/>
        </p:nvSpPr>
        <p:spPr>
          <a:xfrm>
            <a:off x="10534650" y="3683832"/>
            <a:ext cx="1500844" cy="22597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제어 로직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428C3B-3999-2A22-8535-65DC84FCE57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US" altLang="ko-KR" sz="2000" dirty="0">
                <a:solidFill>
                  <a:srgbClr val="002060"/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인지 알고리즘 </a:t>
            </a:r>
            <a:r>
              <a:rPr lang="en-US" altLang="ko-KR" sz="2000" dirty="0">
                <a:solidFill>
                  <a:srgbClr val="002060"/>
                </a:solidFill>
              </a:rPr>
              <a:t>–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rgbClr val="002060"/>
                </a:solidFill>
              </a:rPr>
              <a:t>제어 알고리즘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0039D9-BDFD-145A-E5E1-608FBE73B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9" y="5426444"/>
            <a:ext cx="1000826" cy="768041"/>
          </a:xfrm>
          <a:prstGeom prst="rect">
            <a:avLst/>
          </a:prstGeom>
        </p:spPr>
      </p:pic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DB626746-C7C7-4773-041C-F4004E54D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876" y="2850551"/>
            <a:ext cx="1715201" cy="857601"/>
          </a:xfrm>
          <a:prstGeom prst="rect">
            <a:avLst/>
          </a:prstGeom>
        </p:spPr>
      </p:pic>
      <p:pic>
        <p:nvPicPr>
          <p:cNvPr id="7" name="Picture 2" descr="VectorNav's VN-100 IMU/AHRS, the world's most trusted surface mount  solution · VectorNav">
            <a:extLst>
              <a:ext uri="{FF2B5EF4-FFF2-40B4-BE49-F238E27FC236}">
                <a16:creationId xmlns:a16="http://schemas.microsoft.com/office/drawing/2014/main" id="{EE56C003-8211-0B78-AD0D-9121CD522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35" y="3683832"/>
            <a:ext cx="1112882" cy="91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epth Camera D435 – Intel® RealSense™ Depth and Tracking Cameras">
            <a:extLst>
              <a:ext uri="{FF2B5EF4-FFF2-40B4-BE49-F238E27FC236}">
                <a16:creationId xmlns:a16="http://schemas.microsoft.com/office/drawing/2014/main" id="{13DEE6AB-CBE4-DC7F-F7DF-A866B971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22" y="4442083"/>
            <a:ext cx="1817907" cy="8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34EBBF-EBD8-30A9-D896-8623F954F715}"/>
              </a:ext>
            </a:extLst>
          </p:cNvPr>
          <p:cNvSpPr/>
          <p:nvPr/>
        </p:nvSpPr>
        <p:spPr>
          <a:xfrm>
            <a:off x="2451473" y="2988763"/>
            <a:ext cx="1924050" cy="58117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WGS84    UTMK</a:t>
            </a:r>
            <a:endParaRPr lang="ko-KR" altLang="en-US" sz="1400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06828C5-E4E8-2F12-69F6-3F9BB8E2E8EF}"/>
              </a:ext>
            </a:extLst>
          </p:cNvPr>
          <p:cNvSpPr/>
          <p:nvPr/>
        </p:nvSpPr>
        <p:spPr>
          <a:xfrm>
            <a:off x="3403973" y="3133725"/>
            <a:ext cx="123825" cy="31432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3CB3064-5416-5051-A59B-B9F592DE18D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1949077" y="3279351"/>
            <a:ext cx="50239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FB8CA80-BDC7-9513-FC55-67102D91936F}"/>
              </a:ext>
            </a:extLst>
          </p:cNvPr>
          <p:cNvSpPr/>
          <p:nvPr/>
        </p:nvSpPr>
        <p:spPr>
          <a:xfrm>
            <a:off x="4208463" y="3842219"/>
            <a:ext cx="1924050" cy="58117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EKF</a:t>
            </a:r>
            <a:r>
              <a:rPr lang="en-US" altLang="ko-KR" sz="1400" dirty="0"/>
              <a:t> Module</a:t>
            </a:r>
            <a:endParaRPr lang="ko-KR" altLang="en-US" sz="14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A9886A-B20D-B036-0ED6-C1D142705C7E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V="1">
            <a:off x="1647917" y="4132807"/>
            <a:ext cx="2560546" cy="89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D6F537E3-D58D-7C07-D793-52BF761466AA}"/>
              </a:ext>
            </a:extLst>
          </p:cNvPr>
          <p:cNvCxnSpPr>
            <a:cxnSpLocks/>
            <a:stCxn id="10" idx="3"/>
            <a:endCxn id="27" idx="0"/>
          </p:cNvCxnSpPr>
          <p:nvPr/>
        </p:nvCxnSpPr>
        <p:spPr>
          <a:xfrm>
            <a:off x="4375523" y="3279351"/>
            <a:ext cx="794965" cy="56286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9E6409B-BE2F-60C9-3552-08F3927EBC78}"/>
              </a:ext>
            </a:extLst>
          </p:cNvPr>
          <p:cNvSpPr txBox="1"/>
          <p:nvPr/>
        </p:nvSpPr>
        <p:spPr>
          <a:xfrm>
            <a:off x="4543545" y="2885178"/>
            <a:ext cx="988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x, y</a:t>
            </a:r>
            <a:endParaRPr lang="ko-KR" altLang="en-US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22E944-2C0A-9439-F26F-62E1F6BFB2A3}"/>
              </a:ext>
            </a:extLst>
          </p:cNvPr>
          <p:cNvSpPr txBox="1"/>
          <p:nvPr/>
        </p:nvSpPr>
        <p:spPr>
          <a:xfrm>
            <a:off x="1647917" y="4141788"/>
            <a:ext cx="68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40 Hz</a:t>
            </a:r>
            <a:endParaRPr lang="ko-KR" altLang="en-US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E4E530-5A3E-301C-8664-E38721D880B5}"/>
              </a:ext>
            </a:extLst>
          </p:cNvPr>
          <p:cNvSpPr txBox="1"/>
          <p:nvPr/>
        </p:nvSpPr>
        <p:spPr>
          <a:xfrm>
            <a:off x="1647916" y="3493936"/>
            <a:ext cx="68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1 Hz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A21F6-1E72-E373-1886-EC0A661D9914}"/>
              </a:ext>
            </a:extLst>
          </p:cNvPr>
          <p:cNvSpPr txBox="1"/>
          <p:nvPr/>
        </p:nvSpPr>
        <p:spPr>
          <a:xfrm>
            <a:off x="3113120" y="5851822"/>
            <a:ext cx="138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Object Info.</a:t>
            </a:r>
            <a:endParaRPr lang="ko-KR" altLang="en-US" sz="1400" b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4DF0A98-C0EB-8B7D-EEAF-1A0EDC0D0647}"/>
              </a:ext>
            </a:extLst>
          </p:cNvPr>
          <p:cNvSpPr/>
          <p:nvPr/>
        </p:nvSpPr>
        <p:spPr>
          <a:xfrm>
            <a:off x="5928120" y="4548840"/>
            <a:ext cx="1924050" cy="5811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Path Planning</a:t>
            </a:r>
            <a:endParaRPr lang="ko-KR" altLang="en-US" sz="14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9FC3879-A888-2D40-CB7F-87ABF3681C53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 flipV="1">
            <a:off x="2000429" y="4839428"/>
            <a:ext cx="3927691" cy="5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B8082234-0FB0-262A-4FA0-B60AC7E00C53}"/>
              </a:ext>
            </a:extLst>
          </p:cNvPr>
          <p:cNvCxnSpPr>
            <a:cxnSpLocks/>
            <a:stCxn id="27" idx="3"/>
            <a:endCxn id="48" idx="0"/>
          </p:cNvCxnSpPr>
          <p:nvPr/>
        </p:nvCxnSpPr>
        <p:spPr>
          <a:xfrm>
            <a:off x="6132513" y="4132807"/>
            <a:ext cx="757632" cy="41603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DF2F68A2-FCED-F548-DA1F-E31B0D3C1E7E}"/>
              </a:ext>
            </a:extLst>
          </p:cNvPr>
          <p:cNvCxnSpPr>
            <a:cxnSpLocks/>
            <a:stCxn id="5" idx="3"/>
            <a:endCxn id="48" idx="2"/>
          </p:cNvCxnSpPr>
          <p:nvPr/>
        </p:nvCxnSpPr>
        <p:spPr>
          <a:xfrm flipV="1">
            <a:off x="1579505" y="5130015"/>
            <a:ext cx="5310640" cy="68045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C2A08C9-C651-1190-1F24-758D20600CD1}"/>
              </a:ext>
            </a:extLst>
          </p:cNvPr>
          <p:cNvSpPr txBox="1"/>
          <p:nvPr/>
        </p:nvSpPr>
        <p:spPr>
          <a:xfrm>
            <a:off x="2402427" y="3837912"/>
            <a:ext cx="988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Theta</a:t>
            </a:r>
            <a:endParaRPr lang="ko-KR" altLang="en-US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F4B5408-889C-83C1-AA61-E66131187102}"/>
              </a:ext>
            </a:extLst>
          </p:cNvPr>
          <p:cNvSpPr txBox="1"/>
          <p:nvPr/>
        </p:nvSpPr>
        <p:spPr>
          <a:xfrm>
            <a:off x="2501527" y="4878559"/>
            <a:ext cx="2600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Traffic Light Info.</a:t>
            </a:r>
          </a:p>
          <a:p>
            <a:pPr algn="ctr"/>
            <a:r>
              <a:rPr lang="en-US" altLang="ko-KR" sz="1400" b="1" dirty="0"/>
              <a:t>Lane Detection Info.</a:t>
            </a:r>
          </a:p>
          <a:p>
            <a:pPr algn="ctr"/>
            <a:r>
              <a:rPr lang="en-US" altLang="ko-KR" sz="1400" b="1" dirty="0"/>
              <a:t>Traffic Sign Info.</a:t>
            </a:r>
            <a:endParaRPr lang="ko-KR" altLang="en-US" sz="1400" b="1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06BA1715-19F9-92F5-C4B5-78645EF49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0752" y="1335067"/>
            <a:ext cx="2360298" cy="1965420"/>
          </a:xfrm>
          <a:prstGeom prst="rect">
            <a:avLst/>
          </a:prstGeom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6F3DE7F-3006-ADDD-3DAD-C1384DC2996F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7220901" y="3300487"/>
            <a:ext cx="0" cy="1248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DCF0E1-AF28-50B9-C72C-8C948FE400D3}"/>
              </a:ext>
            </a:extLst>
          </p:cNvPr>
          <p:cNvSpPr txBox="1"/>
          <p:nvPr/>
        </p:nvSpPr>
        <p:spPr>
          <a:xfrm>
            <a:off x="8401049" y="2163888"/>
            <a:ext cx="168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K city Path Info.</a:t>
            </a:r>
            <a:endParaRPr lang="ko-KR" altLang="en-US" sz="1400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4BBBF23-AC1C-ABF4-5A2B-6A9886D84D79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>
            <a:off x="7852170" y="4839428"/>
            <a:ext cx="4667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39BAE5C-6F7E-EBA2-1BEA-F4092AC5D501}"/>
              </a:ext>
            </a:extLst>
          </p:cNvPr>
          <p:cNvSpPr/>
          <p:nvPr/>
        </p:nvSpPr>
        <p:spPr>
          <a:xfrm>
            <a:off x="8318873" y="4548840"/>
            <a:ext cx="1924050" cy="5811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Motion Planning</a:t>
            </a:r>
            <a:endParaRPr lang="ko-KR" alt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3A20B33-DCCE-2BC8-8507-D24FC6335FE6}"/>
              </a:ext>
            </a:extLst>
          </p:cNvPr>
          <p:cNvSpPr txBox="1"/>
          <p:nvPr/>
        </p:nvSpPr>
        <p:spPr>
          <a:xfrm>
            <a:off x="10612495" y="5544045"/>
            <a:ext cx="1270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Velocity</a:t>
            </a:r>
            <a:endParaRPr lang="ko-KR" altLang="en-US" sz="1400" b="1" dirty="0"/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FE5C6100-8FEE-FD38-E1B3-7A4AD7838E74}"/>
              </a:ext>
            </a:extLst>
          </p:cNvPr>
          <p:cNvCxnSpPr>
            <a:cxnSpLocks/>
            <a:stCxn id="76" idx="0"/>
            <a:endCxn id="105" idx="1"/>
          </p:cNvCxnSpPr>
          <p:nvPr/>
        </p:nvCxnSpPr>
        <p:spPr>
          <a:xfrm rot="5400000" flipH="1" flipV="1">
            <a:off x="9570050" y="3702650"/>
            <a:ext cx="557039" cy="113534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34D91F49-E304-48B1-11DE-FAA873CCFF1F}"/>
              </a:ext>
            </a:extLst>
          </p:cNvPr>
          <p:cNvCxnSpPr>
            <a:cxnSpLocks/>
            <a:stCxn id="76" idx="2"/>
          </p:cNvCxnSpPr>
          <p:nvPr/>
        </p:nvCxnSpPr>
        <p:spPr>
          <a:xfrm rot="16200000" flipH="1">
            <a:off x="9556063" y="4854849"/>
            <a:ext cx="581173" cy="113150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5C936FC-30F2-D9B2-C05C-BD899E93CAB3}"/>
              </a:ext>
            </a:extLst>
          </p:cNvPr>
          <p:cNvSpPr txBox="1"/>
          <p:nvPr/>
        </p:nvSpPr>
        <p:spPr>
          <a:xfrm>
            <a:off x="10416240" y="3837912"/>
            <a:ext cx="168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Steering Angle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96CC978-3DF9-5078-8555-6B3284576710}"/>
              </a:ext>
            </a:extLst>
          </p:cNvPr>
          <p:cNvSpPr txBox="1"/>
          <p:nvPr/>
        </p:nvSpPr>
        <p:spPr>
          <a:xfrm>
            <a:off x="9166745" y="3554263"/>
            <a:ext cx="124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pure pursuit</a:t>
            </a:r>
            <a:endParaRPr lang="ko-KR" altLang="en-US" sz="14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F3912B1-2D97-0FA1-E321-158D1FE565C4}"/>
              </a:ext>
            </a:extLst>
          </p:cNvPr>
          <p:cNvSpPr txBox="1"/>
          <p:nvPr/>
        </p:nvSpPr>
        <p:spPr>
          <a:xfrm>
            <a:off x="9225741" y="5812557"/>
            <a:ext cx="1381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cruise control</a:t>
            </a:r>
            <a:endParaRPr lang="ko-KR" altLang="en-US" sz="1400" dirty="0"/>
          </a:p>
        </p:txBody>
      </p: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5444C11C-840A-A626-6560-A837C3592E4C}"/>
              </a:ext>
            </a:extLst>
          </p:cNvPr>
          <p:cNvCxnSpPr>
            <a:cxnSpLocks/>
            <a:stCxn id="114" idx="0"/>
          </p:cNvCxnSpPr>
          <p:nvPr/>
        </p:nvCxnSpPr>
        <p:spPr>
          <a:xfrm rot="16200000" flipH="1" flipV="1">
            <a:off x="11155721" y="3672363"/>
            <a:ext cx="117883" cy="140819"/>
          </a:xfrm>
          <a:prstGeom prst="curvedConnector4">
            <a:avLst>
              <a:gd name="adj1" fmla="val -193921"/>
              <a:gd name="adj2" fmla="val -69523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CC15FF7C-B5D3-79CE-00C9-043D3A60E5D5}"/>
              </a:ext>
            </a:extLst>
          </p:cNvPr>
          <p:cNvSpPr txBox="1"/>
          <p:nvPr/>
        </p:nvSpPr>
        <p:spPr>
          <a:xfrm>
            <a:off x="10712468" y="3116911"/>
            <a:ext cx="124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PID Control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F7B1554-E429-FD66-3FD7-9209CD76F257}"/>
              </a:ext>
            </a:extLst>
          </p:cNvPr>
          <p:cNvSpPr txBox="1"/>
          <p:nvPr/>
        </p:nvSpPr>
        <p:spPr>
          <a:xfrm>
            <a:off x="6122930" y="3846393"/>
            <a:ext cx="68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40 Hz</a:t>
            </a:r>
            <a:endParaRPr lang="ko-KR" altLang="en-US" sz="14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6AD1569-6362-4D2D-A58B-3559632D24AB}"/>
              </a:ext>
            </a:extLst>
          </p:cNvPr>
          <p:cNvSpPr txBox="1"/>
          <p:nvPr/>
        </p:nvSpPr>
        <p:spPr>
          <a:xfrm>
            <a:off x="1686016" y="4905517"/>
            <a:ext cx="68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4 Fps</a:t>
            </a:r>
            <a:endParaRPr lang="ko-KR" altLang="en-US" sz="1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244EC39-8F9E-1107-50C5-789F67E878B4}"/>
              </a:ext>
            </a:extLst>
          </p:cNvPr>
          <p:cNvSpPr txBox="1"/>
          <p:nvPr/>
        </p:nvSpPr>
        <p:spPr>
          <a:xfrm>
            <a:off x="1607317" y="5901174"/>
            <a:ext cx="684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10 Hz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3029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89104" y="2954547"/>
            <a:ext cx="3300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rgbClr val="00206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감사합니다</a:t>
            </a:r>
            <a:endParaRPr lang="en-US" altLang="ko-KR" sz="4800" b="1" dirty="0">
              <a:solidFill>
                <a:srgbClr val="00206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5A8E28-E872-4F1A-BB39-33E7CF6A7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" r="21355"/>
          <a:stretch/>
        </p:blipFill>
        <p:spPr>
          <a:xfrm>
            <a:off x="5279136" y="5004"/>
            <a:ext cx="6953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보유 기체 소개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97066CB-8EF1-4159-8DDF-F3D1B38CC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4" t="8465" r="9584" b="11528"/>
          <a:stretch/>
        </p:blipFill>
        <p:spPr>
          <a:xfrm>
            <a:off x="3893105" y="1699443"/>
            <a:ext cx="4405790" cy="422994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2E8092-922C-4E45-BE62-A2491ACBC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88" t="35695" r="34028" b="22916"/>
          <a:stretch/>
        </p:blipFill>
        <p:spPr>
          <a:xfrm>
            <a:off x="8869569" y="1470041"/>
            <a:ext cx="2045160" cy="1898619"/>
          </a:xfrm>
          <a:prstGeom prst="ellipse">
            <a:avLst/>
          </a:prstGeom>
          <a:ln w="57150">
            <a:solidFill>
              <a:srgbClr val="FF0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67CA55-84E5-4D6D-BA13-55CA2FD1BB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74" t="26041" r="25415" b="26458"/>
          <a:stretch/>
        </p:blipFill>
        <p:spPr>
          <a:xfrm>
            <a:off x="1263692" y="3878040"/>
            <a:ext cx="1809750" cy="1768381"/>
          </a:xfrm>
          <a:prstGeom prst="ellipse">
            <a:avLst/>
          </a:prstGeom>
          <a:ln w="76200">
            <a:solidFill>
              <a:srgbClr val="FF0000"/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A0E021BB-BEF3-4D54-9BCA-811243BA3A72}"/>
              </a:ext>
            </a:extLst>
          </p:cNvPr>
          <p:cNvSpPr/>
          <p:nvPr/>
        </p:nvSpPr>
        <p:spPr>
          <a:xfrm>
            <a:off x="4979470" y="3441700"/>
            <a:ext cx="676275" cy="6572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F94BD2E-7D77-4C60-99E3-F5FA081C5164}"/>
              </a:ext>
            </a:extLst>
          </p:cNvPr>
          <p:cNvSpPr/>
          <p:nvPr/>
        </p:nvSpPr>
        <p:spPr>
          <a:xfrm>
            <a:off x="6829425" y="1550509"/>
            <a:ext cx="676275" cy="6572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AC3337B-2091-4742-94BD-31039C2FA343}"/>
              </a:ext>
            </a:extLst>
          </p:cNvPr>
          <p:cNvCxnSpPr>
            <a:cxnSpLocks/>
            <a:stCxn id="26" idx="0"/>
          </p:cNvCxnSpPr>
          <p:nvPr/>
        </p:nvCxnSpPr>
        <p:spPr>
          <a:xfrm flipH="1">
            <a:off x="1971462" y="3441700"/>
            <a:ext cx="3346146" cy="3982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2AF56E8-E529-4808-8B62-13419881D46B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2466543" y="4098916"/>
            <a:ext cx="2851065" cy="15475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816995F-BBF8-4C2F-993C-DCC758AFCF92}"/>
              </a:ext>
            </a:extLst>
          </p:cNvPr>
          <p:cNvCxnSpPr>
            <a:cxnSpLocks/>
          </p:cNvCxnSpPr>
          <p:nvPr/>
        </p:nvCxnSpPr>
        <p:spPr>
          <a:xfrm flipH="1">
            <a:off x="7167562" y="1442448"/>
            <a:ext cx="2903538" cy="94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C291B98-F78A-4878-951F-71FB5C612A7D}"/>
              </a:ext>
            </a:extLst>
          </p:cNvPr>
          <p:cNvCxnSpPr>
            <a:cxnSpLocks/>
          </p:cNvCxnSpPr>
          <p:nvPr/>
        </p:nvCxnSpPr>
        <p:spPr>
          <a:xfrm flipH="1" flipV="1">
            <a:off x="7191053" y="2217851"/>
            <a:ext cx="2295847" cy="10896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2F5BFD3-A2AA-4C06-A61B-210D272B7DC2}"/>
              </a:ext>
            </a:extLst>
          </p:cNvPr>
          <p:cNvCxnSpPr>
            <a:cxnSpLocks/>
            <a:stCxn id="20" idx="4"/>
            <a:endCxn id="24" idx="4"/>
          </p:cNvCxnSpPr>
          <p:nvPr/>
        </p:nvCxnSpPr>
        <p:spPr>
          <a:xfrm flipH="1" flipV="1">
            <a:off x="6329154" y="3750447"/>
            <a:ext cx="5117324" cy="10524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7B9E9A-C14A-474F-9593-93431376D938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</a:rPr>
              <a:t>소개 </a:t>
            </a:r>
            <a:r>
              <a:rPr lang="en-US" altLang="ko-KR" sz="2000" dirty="0">
                <a:solidFill>
                  <a:srgbClr val="002060"/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인지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 알고리즘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F2C1C-4F56-3F12-E558-310632543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05" y="1405126"/>
            <a:ext cx="2045160" cy="2120652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85B495E-F0C1-A0A5-EE70-F5A1C04E0A31}"/>
              </a:ext>
            </a:extLst>
          </p:cNvPr>
          <p:cNvSpPr/>
          <p:nvPr/>
        </p:nvSpPr>
        <p:spPr>
          <a:xfrm>
            <a:off x="6748462" y="2941561"/>
            <a:ext cx="432000" cy="43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D5D5CEB-1AC4-F941-21D1-0FEE64F6ECC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1653694" y="1469780"/>
            <a:ext cx="5310768" cy="1471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40A788F-3B8D-6FBA-7C05-151802D45899}"/>
              </a:ext>
            </a:extLst>
          </p:cNvPr>
          <p:cNvCxnSpPr>
            <a:cxnSpLocks/>
            <a:stCxn id="4" idx="4"/>
            <a:endCxn id="3" idx="4"/>
          </p:cNvCxnSpPr>
          <p:nvPr/>
        </p:nvCxnSpPr>
        <p:spPr>
          <a:xfrm flipH="1">
            <a:off x="1290885" y="3373561"/>
            <a:ext cx="5673577" cy="1522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3562644-EBD2-A35E-BB4E-5EC0AAE30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0790" y="3462540"/>
            <a:ext cx="1311375" cy="1340356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3B9C7AE-84A0-2AE1-F554-04B1BE04C8FF}"/>
              </a:ext>
            </a:extLst>
          </p:cNvPr>
          <p:cNvSpPr/>
          <p:nvPr/>
        </p:nvSpPr>
        <p:spPr>
          <a:xfrm>
            <a:off x="6167154" y="3426447"/>
            <a:ext cx="324000" cy="324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16EC9B0-4CB8-FEDF-90EE-10D8649087AD}"/>
              </a:ext>
            </a:extLst>
          </p:cNvPr>
          <p:cNvCxnSpPr>
            <a:cxnSpLocks/>
            <a:stCxn id="20" idx="0"/>
            <a:endCxn id="24" idx="0"/>
          </p:cNvCxnSpPr>
          <p:nvPr/>
        </p:nvCxnSpPr>
        <p:spPr>
          <a:xfrm flipH="1" flipV="1">
            <a:off x="6329154" y="3426447"/>
            <a:ext cx="5117324" cy="360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10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사용 센서 품명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6E0C445-6729-4C7C-B1F8-493D653BD87C}"/>
              </a:ext>
            </a:extLst>
          </p:cNvPr>
          <p:cNvGraphicFramePr>
            <a:graphicFrameLocks noGrp="1"/>
          </p:cNvGraphicFramePr>
          <p:nvPr/>
        </p:nvGraphicFramePr>
        <p:xfrm>
          <a:off x="621680" y="2251015"/>
          <a:ext cx="10528461" cy="377960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44595">
                  <a:extLst>
                    <a:ext uri="{9D8B030D-6E8A-4147-A177-3AD203B41FA5}">
                      <a16:colId xmlns:a16="http://schemas.microsoft.com/office/drawing/2014/main" val="3108524540"/>
                    </a:ext>
                  </a:extLst>
                </a:gridCol>
                <a:gridCol w="4143162">
                  <a:extLst>
                    <a:ext uri="{9D8B030D-6E8A-4147-A177-3AD203B41FA5}">
                      <a16:colId xmlns:a16="http://schemas.microsoft.com/office/drawing/2014/main" val="1611212562"/>
                    </a:ext>
                  </a:extLst>
                </a:gridCol>
                <a:gridCol w="3440704">
                  <a:extLst>
                    <a:ext uri="{9D8B030D-6E8A-4147-A177-3AD203B41FA5}">
                      <a16:colId xmlns:a16="http://schemas.microsoft.com/office/drawing/2014/main" val="3445094160"/>
                    </a:ext>
                  </a:extLst>
                </a:gridCol>
              </a:tblGrid>
              <a:tr h="436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45961"/>
                  </a:ext>
                </a:extLst>
              </a:tr>
              <a:tr h="8095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ublox</a:t>
                      </a:r>
                      <a:r>
                        <a:rPr lang="en-US" altLang="ko-KR" dirty="0"/>
                        <a:t> zed-f9p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(GPS)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dirty="0"/>
                        <a:t>Localization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453399"/>
                  </a:ext>
                </a:extLst>
              </a:tr>
              <a:tr h="80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Intel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Real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Sense D435</a:t>
                      </a:r>
                    </a:p>
                    <a:p>
                      <a:pPr algn="ctr" latinLnBrk="1"/>
                      <a:r>
                        <a:rPr lang="en-US" altLang="ko-KR" dirty="0"/>
                        <a:t>(RGB-D Camera)</a:t>
                      </a: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dirty="0"/>
                        <a:t>차선 인식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dirty="0"/>
                        <a:t>신호등 및 표지판 인식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337213"/>
                  </a:ext>
                </a:extLst>
              </a:tr>
              <a:tr h="80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vectornav</a:t>
                      </a:r>
                      <a:r>
                        <a:rPr lang="en-US" altLang="ko-KR" dirty="0"/>
                        <a:t> vn-100</a:t>
                      </a:r>
                    </a:p>
                    <a:p>
                      <a:pPr algn="ctr" latinLnBrk="1"/>
                      <a:r>
                        <a:rPr lang="en-US" altLang="ko-KR" dirty="0"/>
                        <a:t>(IMU)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dirty="0"/>
                        <a:t>Localization </a:t>
                      </a:r>
                      <a:endParaRPr lang="ko-KR" altLang="en-US" dirty="0"/>
                    </a:p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578828"/>
                  </a:ext>
                </a:extLst>
              </a:tr>
              <a:tr h="80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VLP-16</a:t>
                      </a:r>
                    </a:p>
                    <a:p>
                      <a:pPr algn="ctr" latinLnBrk="1"/>
                      <a:r>
                        <a:rPr lang="en-US" altLang="ko-KR" dirty="0"/>
                        <a:t>(3D Lidar)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dirty="0"/>
                        <a:t>장애물 인식</a:t>
                      </a:r>
                      <a:endParaRPr lang="en-US" altLang="ko-KR" dirty="0"/>
                    </a:p>
                    <a:p>
                      <a:pPr marL="285750" indent="-285750" algn="l" latinLnBrk="1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dirty="0"/>
                        <a:t>SLAM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067860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CD16B11-E228-43A7-84C3-8E224EF0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579" y="5235944"/>
            <a:ext cx="1000826" cy="768041"/>
          </a:xfrm>
          <a:prstGeom prst="rect">
            <a:avLst/>
          </a:prstGeom>
        </p:spPr>
      </p:pic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F248932-17D7-D474-3E3A-E0178E5DE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7776" y="2660051"/>
            <a:ext cx="1715201" cy="857601"/>
          </a:xfrm>
          <a:prstGeom prst="rect">
            <a:avLst/>
          </a:prstGeom>
        </p:spPr>
      </p:pic>
      <p:pic>
        <p:nvPicPr>
          <p:cNvPr id="1026" name="Picture 2" descr="VectorNav's VN-100 IMU/AHRS, the world's most trusted surface mount  solution · VectorNav">
            <a:extLst>
              <a:ext uri="{FF2B5EF4-FFF2-40B4-BE49-F238E27FC236}">
                <a16:creationId xmlns:a16="http://schemas.microsoft.com/office/drawing/2014/main" id="{4D2EE7D6-0CE5-27E2-4699-3BA196B0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551" y="4361116"/>
            <a:ext cx="1112882" cy="91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pth Camera D435 – Intel® RealSense™ Depth and Tracking Cameras">
            <a:extLst>
              <a:ext uri="{FF2B5EF4-FFF2-40B4-BE49-F238E27FC236}">
                <a16:creationId xmlns:a16="http://schemas.microsoft.com/office/drawing/2014/main" id="{C6FA280A-A57A-F7BF-3C2F-BFCA4E32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424" y="3565783"/>
            <a:ext cx="1817907" cy="8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428C3B-3999-2A22-8535-65DC84FCE57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2060"/>
                </a:solidFill>
              </a:rPr>
              <a:t>소개 </a:t>
            </a:r>
            <a:r>
              <a:rPr lang="en-US" altLang="ko-KR" sz="2000" dirty="0">
                <a:solidFill>
                  <a:srgbClr val="002060"/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인지 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 알고리즘</a:t>
            </a:r>
          </a:p>
        </p:txBody>
      </p:sp>
    </p:spTree>
    <p:extLst>
      <p:ext uri="{BB962C8B-B14F-4D97-AF65-F5344CB8AC3E}">
        <p14:creationId xmlns:p14="http://schemas.microsoft.com/office/powerpoint/2010/main" val="192843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카메라 센서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428C3B-3999-2A22-8535-65DC84FCE57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– </a:t>
            </a:r>
            <a:r>
              <a:rPr lang="ko-KR" altLang="en-US" sz="2000" dirty="0">
                <a:solidFill>
                  <a:srgbClr val="002060"/>
                </a:solidFill>
              </a:rPr>
              <a:t>인지 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 알고리즘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DD9B4-4CB9-9252-D21C-071DCD2D9D94}"/>
              </a:ext>
            </a:extLst>
          </p:cNvPr>
          <p:cNvSpPr txBox="1"/>
          <p:nvPr/>
        </p:nvSpPr>
        <p:spPr>
          <a:xfrm>
            <a:off x="4255442" y="3033482"/>
            <a:ext cx="3285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판단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Decision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377BF-138E-897A-5F6F-2C3F9411D125}"/>
              </a:ext>
            </a:extLst>
          </p:cNvPr>
          <p:cNvSpPr txBox="1"/>
          <p:nvPr/>
        </p:nvSpPr>
        <p:spPr>
          <a:xfrm>
            <a:off x="392836" y="3033482"/>
            <a:ext cx="3285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인지</a:t>
            </a:r>
            <a:endParaRPr lang="en-US" altLang="ko-KR" sz="24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Recognition / Perception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0D772-FF6F-9D8F-3109-60477CA47E3E}"/>
              </a:ext>
            </a:extLst>
          </p:cNvPr>
          <p:cNvSpPr txBox="1"/>
          <p:nvPr/>
        </p:nvSpPr>
        <p:spPr>
          <a:xfrm>
            <a:off x="445625" y="4036744"/>
            <a:ext cx="28943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Lidar</a:t>
            </a:r>
          </a:p>
          <a:p>
            <a:pPr marL="342900" indent="-342900">
              <a:buAutoNum type="arabicPeriod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</a:rPr>
              <a:t>Camera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solidFill>
                  <a:schemeClr val="bg1"/>
                </a:solidFill>
              </a:rPr>
              <a:t>IMU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solidFill>
                  <a:schemeClr val="bg1"/>
                </a:solidFill>
              </a:rPr>
              <a:t>GNSS</a:t>
            </a:r>
          </a:p>
          <a:p>
            <a:pPr marL="342900" indent="-342900">
              <a:buAutoNum type="arabicPeriod" startAt="3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solidFill>
                  <a:schemeClr val="bg1"/>
                </a:solidFill>
              </a:rPr>
              <a:t>Sensor Fusion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3523E0-AB20-4E0C-F81F-CC9D92EE5266}"/>
              </a:ext>
            </a:extLst>
          </p:cNvPr>
          <p:cNvSpPr txBox="1"/>
          <p:nvPr/>
        </p:nvSpPr>
        <p:spPr>
          <a:xfrm>
            <a:off x="197545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264B1-0A20-ADA7-F24C-04ACC20D208F}"/>
              </a:ext>
            </a:extLst>
          </p:cNvPr>
          <p:cNvSpPr txBox="1"/>
          <p:nvPr/>
        </p:nvSpPr>
        <p:spPr>
          <a:xfrm>
            <a:off x="4023621" y="2052209"/>
            <a:ext cx="13788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>
                    <a:alpha val="17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6600" dirty="0">
              <a:solidFill>
                <a:schemeClr val="bg1">
                  <a:alpha val="17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19998-273C-7F4A-3992-AC0BA0F5ED1E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차선 인식</a:t>
            </a:r>
            <a:r>
              <a:rPr lang="en-US" altLang="ko-KR" b="1" dirty="0"/>
              <a:t>(Lane Detection)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A3571-9F32-84C2-54FD-7A2768E42800}"/>
              </a:ext>
            </a:extLst>
          </p:cNvPr>
          <p:cNvSpPr txBox="1"/>
          <p:nvPr/>
        </p:nvSpPr>
        <p:spPr>
          <a:xfrm>
            <a:off x="534731" y="1892481"/>
            <a:ext cx="1112253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영상처리 </a:t>
            </a:r>
            <a:r>
              <a:rPr lang="en-US" altLang="ko-KR" sz="1600" dirty="0"/>
              <a:t>+ </a:t>
            </a:r>
            <a:r>
              <a:rPr lang="ko-KR" altLang="en-US" sz="1600" dirty="0"/>
              <a:t>칼만필터의 조합으로 </a:t>
            </a:r>
            <a:r>
              <a:rPr lang="en-US" altLang="ko-KR" sz="1600" dirty="0"/>
              <a:t>Lane Detection</a:t>
            </a:r>
            <a:r>
              <a:rPr lang="ko-KR" altLang="en-US" sz="1600" dirty="0"/>
              <a:t>을 수행한 과정에서 종종 빛 반사</a:t>
            </a:r>
            <a:r>
              <a:rPr lang="en-US" altLang="ko-KR" sz="1600" dirty="0"/>
              <a:t>, </a:t>
            </a:r>
            <a:r>
              <a:rPr lang="ko-KR" altLang="en-US" sz="1600" dirty="0"/>
              <a:t>다른 차량으로 인한 가려짐 등으로 인한 오류 발생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Lane Detection </a:t>
            </a:r>
            <a:r>
              <a:rPr lang="ko-KR" altLang="en-US" sz="1600" dirty="0"/>
              <a:t>분야는 컴퓨터 비전 분야의 중요한 문제로 여러 높은 성능의 딥러닝 모델들이 존재</a:t>
            </a:r>
            <a:r>
              <a:rPr lang="en-US" altLang="ko-KR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본 팀은 </a:t>
            </a:r>
            <a:r>
              <a:rPr lang="en-US" altLang="ko-KR" sz="1600" dirty="0"/>
              <a:t>BDD100K dataset</a:t>
            </a:r>
            <a:r>
              <a:rPr lang="ko-KR" altLang="en-US" sz="1600" dirty="0"/>
              <a:t>에서 </a:t>
            </a:r>
            <a:r>
              <a:rPr lang="en-US" altLang="ko-KR" sz="1600" dirty="0"/>
              <a:t>3</a:t>
            </a:r>
            <a:r>
              <a:rPr lang="ko-KR" altLang="en-US" sz="1600" dirty="0"/>
              <a:t>위를 하고 있는 </a:t>
            </a:r>
            <a:r>
              <a:rPr lang="en-US" altLang="ko-KR" sz="1600" dirty="0"/>
              <a:t>YOLOP</a:t>
            </a:r>
            <a:r>
              <a:rPr lang="ko-KR" altLang="en-US" sz="1600" dirty="0"/>
              <a:t> 모델을 적용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B2241F1-3914-02DF-2EA4-E44A5860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0" y="3183916"/>
            <a:ext cx="4585158" cy="245984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D978526-F055-94A5-0EA5-A4DEF8C9C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687"/>
          <a:stretch/>
        </p:blipFill>
        <p:spPr>
          <a:xfrm>
            <a:off x="478665" y="5643765"/>
            <a:ext cx="3913590" cy="117793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3FFA0FA-290E-9831-6A49-8E4CFC632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150" y="3172493"/>
            <a:ext cx="7654344" cy="32046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B6447F1-2D06-FC3A-F860-1EBDAD319B60}"/>
              </a:ext>
            </a:extLst>
          </p:cNvPr>
          <p:cNvSpPr txBox="1"/>
          <p:nvPr/>
        </p:nvSpPr>
        <p:spPr>
          <a:xfrm>
            <a:off x="6591301" y="6534674"/>
            <a:ext cx="560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YOLOP: You Only Look at Once for Panoptic driving Perception, </a:t>
            </a:r>
            <a:r>
              <a:rPr lang="en-US" altLang="ko-KR" sz="1200" dirty="0" err="1"/>
              <a:t>arXiv</a:t>
            </a:r>
            <a:r>
              <a:rPr lang="en-US" altLang="ko-KR" sz="1200" dirty="0"/>
              <a:t>. 2021.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6647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카메라 센서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428C3B-3999-2A22-8535-65DC84FCE57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– </a:t>
            </a:r>
            <a:r>
              <a:rPr lang="ko-KR" altLang="en-US" sz="2000" dirty="0">
                <a:solidFill>
                  <a:srgbClr val="002060"/>
                </a:solidFill>
              </a:rPr>
              <a:t>인지 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 알고리즘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19998-273C-7F4A-3992-AC0BA0F5ED1E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차선 인식</a:t>
            </a:r>
            <a:r>
              <a:rPr lang="en-US" altLang="ko-KR" b="1" dirty="0"/>
              <a:t>(Lane Detection)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82043D-2120-EC4E-2F15-1E90D3F0238B}"/>
              </a:ext>
            </a:extLst>
          </p:cNvPr>
          <p:cNvSpPr txBox="1"/>
          <p:nvPr/>
        </p:nvSpPr>
        <p:spPr>
          <a:xfrm>
            <a:off x="6591301" y="6534674"/>
            <a:ext cx="5600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YOLOP: You Only Look at Once for Panoptic driving Perception, </a:t>
            </a:r>
            <a:r>
              <a:rPr lang="en-US" altLang="ko-KR" sz="1200" dirty="0" err="1"/>
              <a:t>arXiv</a:t>
            </a:r>
            <a:r>
              <a:rPr lang="en-US" altLang="ko-KR" sz="1200" dirty="0"/>
              <a:t>. 2021.</a:t>
            </a:r>
            <a:endParaRPr lang="ko-KR" altLang="en-US" sz="1200" dirty="0"/>
          </a:p>
        </p:txBody>
      </p:sp>
      <p:pic>
        <p:nvPicPr>
          <p:cNvPr id="2" name="Screencast from 2022년 09월 23일 14시 52분 03초">
            <a:hlinkClick r:id="" action="ppaction://media"/>
            <a:extLst>
              <a:ext uri="{FF2B5EF4-FFF2-40B4-BE49-F238E27FC236}">
                <a16:creationId xmlns:a16="http://schemas.microsoft.com/office/drawing/2014/main" id="{66F35918-9C41-9AC0-2BC2-B947D482CC7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l="11368" t="16617" r="22019" b="9691"/>
          <a:stretch/>
        </p:blipFill>
        <p:spPr>
          <a:xfrm>
            <a:off x="0" y="2439613"/>
            <a:ext cx="6054052" cy="3767292"/>
          </a:xfrm>
          <a:prstGeom prst="rect">
            <a:avLst/>
          </a:prstGeom>
        </p:spPr>
      </p:pic>
      <p:pic>
        <p:nvPicPr>
          <p:cNvPr id="5" name="Screencast from 2022년 09월 23일 15시 02분 40초">
            <a:hlinkClick r:id="" action="ppaction://media"/>
            <a:extLst>
              <a:ext uri="{FF2B5EF4-FFF2-40B4-BE49-F238E27FC236}">
                <a16:creationId xmlns:a16="http://schemas.microsoft.com/office/drawing/2014/main" id="{9CDF1700-7627-FD79-1D64-8C41FDA72D94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9"/>
          <a:srcRect l="11717" t="16420" r="21912" b="9700"/>
          <a:stretch/>
        </p:blipFill>
        <p:spPr>
          <a:xfrm>
            <a:off x="6150190" y="2439613"/>
            <a:ext cx="6016720" cy="3767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929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7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카메라 센서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428C3B-3999-2A22-8535-65DC84FCE57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– </a:t>
            </a:r>
            <a:r>
              <a:rPr lang="ko-KR" altLang="en-US" sz="2000" dirty="0">
                <a:solidFill>
                  <a:srgbClr val="002060"/>
                </a:solidFill>
              </a:rPr>
              <a:t>인지 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 알고리즘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19998-273C-7F4A-3992-AC0BA0F5ED1E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표지판 및 신호등 인식</a:t>
            </a:r>
            <a:r>
              <a:rPr lang="en-US" altLang="ko-KR" b="1" dirty="0"/>
              <a:t>(Traffic Sign &amp; Traffic Light Detection)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1CBF8-331F-A1B9-234B-981782788311}"/>
              </a:ext>
            </a:extLst>
          </p:cNvPr>
          <p:cNvSpPr txBox="1"/>
          <p:nvPr/>
        </p:nvSpPr>
        <p:spPr>
          <a:xfrm>
            <a:off x="534731" y="1892481"/>
            <a:ext cx="11122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임베디드 시스템에 적합한 </a:t>
            </a:r>
            <a:r>
              <a:rPr lang="en-US" altLang="ko-KR" sz="1600" dirty="0"/>
              <a:t>Darknet Yolo </a:t>
            </a:r>
            <a:r>
              <a:rPr lang="ko-KR" altLang="en-US" sz="1600" dirty="0"/>
              <a:t>이용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학습 데이터는 직접 수집한 데이터 사용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</a:t>
            </a:r>
            <a:r>
              <a:rPr lang="en-US" altLang="ko-KR" sz="1600" dirty="0"/>
              <a:t>imbalance </a:t>
            </a:r>
            <a:r>
              <a:rPr lang="ko-KR" altLang="en-US" sz="1600" dirty="0"/>
              <a:t>문제로 </a:t>
            </a:r>
            <a:r>
              <a:rPr lang="en-US" altLang="ko-KR" sz="1600" dirty="0"/>
              <a:t>augmentation </a:t>
            </a:r>
            <a:r>
              <a:rPr lang="ko-KR" altLang="en-US" sz="1600" dirty="0"/>
              <a:t>진행 중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BB2D0A-4439-EC42-ED4C-645670D8B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863" y="1820953"/>
            <a:ext cx="5037047" cy="50370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71BD61-08BD-F899-360A-F4CAA416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0" y="2819458"/>
            <a:ext cx="5438504" cy="28542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ACE888-15DF-0BAF-3E79-6A2A5D146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282" y="4764697"/>
            <a:ext cx="31813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33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라이다 센서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428C3B-3999-2A22-8535-65DC84FCE57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– </a:t>
            </a:r>
            <a:r>
              <a:rPr lang="ko-KR" altLang="en-US" sz="2000" dirty="0">
                <a:solidFill>
                  <a:srgbClr val="002060"/>
                </a:solidFill>
              </a:rPr>
              <a:t>인지 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 알고리즘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19998-273C-7F4A-3992-AC0BA0F5ED1E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차선 인식</a:t>
            </a:r>
            <a:r>
              <a:rPr lang="en-US" altLang="ko-KR" b="1" dirty="0"/>
              <a:t>(Lane Detection)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1CBF8-331F-A1B9-234B-981782788311}"/>
              </a:ext>
            </a:extLst>
          </p:cNvPr>
          <p:cNvSpPr txBox="1"/>
          <p:nvPr/>
        </p:nvSpPr>
        <p:spPr>
          <a:xfrm>
            <a:off x="534731" y="1892481"/>
            <a:ext cx="11122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주차 미션 시 후방 차선을 인식하는 것이 미션수행에 유리할 것으로 판단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라이다 포인트 클라우드의 </a:t>
            </a:r>
            <a:r>
              <a:rPr lang="en-US" altLang="ko-KR" sz="1600" dirty="0"/>
              <a:t>Intensity</a:t>
            </a:r>
            <a:r>
              <a:rPr lang="ko-KR" altLang="en-US" sz="1600" dirty="0"/>
              <a:t>값을 기준으로 차선을 분리할 수 있음을 확인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임계 각도와 임계 </a:t>
            </a:r>
            <a:r>
              <a:rPr lang="en-US" altLang="ko-KR" sz="1600" dirty="0"/>
              <a:t>intensity </a:t>
            </a:r>
            <a:r>
              <a:rPr lang="ko-KR" altLang="en-US" sz="1600" dirty="0"/>
              <a:t>값을 튜닝하여 목적에 맞는 활용방법을 고안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A44B65-3CAF-7578-0DEF-1B610713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86" y="3562350"/>
            <a:ext cx="10112923" cy="312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22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라이다 센서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428C3B-3999-2A22-8535-65DC84FCE57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– </a:t>
            </a:r>
            <a:r>
              <a:rPr lang="ko-KR" altLang="en-US" sz="2000" dirty="0">
                <a:solidFill>
                  <a:srgbClr val="002060"/>
                </a:solidFill>
              </a:rPr>
              <a:t>인지 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 알고리즘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19998-273C-7F4A-3992-AC0BA0F5ED1E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장애물 인식</a:t>
            </a:r>
            <a:r>
              <a:rPr lang="en-US" altLang="ko-KR" b="1" dirty="0"/>
              <a:t>(Obstacle Detection)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1CBF8-331F-A1B9-234B-981782788311}"/>
              </a:ext>
            </a:extLst>
          </p:cNvPr>
          <p:cNvSpPr txBox="1"/>
          <p:nvPr/>
        </p:nvSpPr>
        <p:spPr>
          <a:xfrm>
            <a:off x="534731" y="1892481"/>
            <a:ext cx="11122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정적 장애물 및 동적 장애물 미션 시 사용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카메라의 신호등 및 표지판 인식이 매우 중요하므로 장애물 인식은 라이다가 담당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딥러닝을</a:t>
            </a:r>
            <a:r>
              <a:rPr lang="ko-KR" altLang="en-US" sz="1600" dirty="0"/>
              <a:t> 이용한 </a:t>
            </a:r>
            <a:r>
              <a:rPr lang="en-US" altLang="ko-KR" sz="1600" dirty="0"/>
              <a:t>3D Object Detection </a:t>
            </a:r>
            <a:r>
              <a:rPr lang="ko-KR" altLang="en-US" sz="1600" dirty="0"/>
              <a:t>등의 </a:t>
            </a:r>
            <a:r>
              <a:rPr lang="en-US" altLang="ko-KR" sz="1600" dirty="0"/>
              <a:t>Task</a:t>
            </a:r>
            <a:r>
              <a:rPr lang="ko-KR" altLang="en-US" sz="1600" dirty="0"/>
              <a:t>를 적용하기에는 실시간성에 무리가 있을 것으로 판단했으며 군집화를 이용해서도 장애물 인식이 가능할 것으로 판단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VLP</a:t>
            </a:r>
            <a:r>
              <a:rPr lang="ko-KR" altLang="en-US" sz="1600" dirty="0"/>
              <a:t> </a:t>
            </a:r>
            <a:r>
              <a:rPr lang="en-US" altLang="ko-KR" sz="1600" dirty="0"/>
              <a:t>16</a:t>
            </a:r>
            <a:r>
              <a:rPr lang="ko-KR" altLang="en-US" sz="1600" dirty="0"/>
              <a:t>의 포인트 클라우드에 </a:t>
            </a:r>
            <a:r>
              <a:rPr lang="en-US" altLang="ko-KR" sz="1600" dirty="0"/>
              <a:t>ROI </a:t>
            </a:r>
            <a:r>
              <a:rPr lang="ko-KR" altLang="en-US" sz="1600" dirty="0"/>
              <a:t>설정 후 임계치 이상의 점들에 대하여 </a:t>
            </a:r>
            <a:r>
              <a:rPr lang="ko-KR" altLang="en-US" sz="1600" dirty="0" err="1"/>
              <a:t>유클리디안</a:t>
            </a:r>
            <a:r>
              <a:rPr lang="ko-KR" altLang="en-US" sz="1600" dirty="0"/>
              <a:t> 거리 값을 이용하여 군집화 진행</a:t>
            </a:r>
            <a:endParaRPr lang="en-US" altLang="ko-KR" sz="1600" dirty="0"/>
          </a:p>
        </p:txBody>
      </p:sp>
      <p:pic>
        <p:nvPicPr>
          <p:cNvPr id="3" name="KakaoTalk_20220923_152105438">
            <a:hlinkClick r:id="" action="ppaction://media"/>
            <a:extLst>
              <a:ext uri="{FF2B5EF4-FFF2-40B4-BE49-F238E27FC236}">
                <a16:creationId xmlns:a16="http://schemas.microsoft.com/office/drawing/2014/main" id="{70DACEA5-3D0C-1C57-2B98-E82CE85712B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9336" y="3642081"/>
            <a:ext cx="5427574" cy="30530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C0C3C-C371-7A63-F0A3-097D1FC71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4215712"/>
            <a:ext cx="2886076" cy="2140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C08202-0091-7376-3C24-2226FD5AFB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0549" y="4215712"/>
            <a:ext cx="3860898" cy="21403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764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1" y="634055"/>
            <a:ext cx="487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Light" panose="00000300000000000000" pitchFamily="2" charset="-127"/>
                <a:cs typeface="KoPubWorld돋움체 Bold" panose="00000800000000000000" pitchFamily="2" charset="-127"/>
              </a:rPr>
              <a:t>라이다 센서</a:t>
            </a:r>
            <a:endParaRPr lang="en-US" altLang="ko-KR" sz="2800" b="1" dirty="0">
              <a:solidFill>
                <a:srgbClr val="00206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3B2038-5E68-46C3-B869-828F0F0A88D8}"/>
              </a:ext>
            </a:extLst>
          </p:cNvPr>
          <p:cNvSpPr txBox="1"/>
          <p:nvPr/>
        </p:nvSpPr>
        <p:spPr>
          <a:xfrm>
            <a:off x="9892149" y="173253"/>
            <a:ext cx="221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한국항공대학교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항슬라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ED2DE-F520-4018-B173-F9B73CC1563A}"/>
              </a:ext>
            </a:extLst>
          </p:cNvPr>
          <p:cNvSpPr txBox="1"/>
          <p:nvPr/>
        </p:nvSpPr>
        <p:spPr>
          <a:xfrm>
            <a:off x="137962" y="173254"/>
            <a:ext cx="266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국제대학생 창작 자동차 대회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9060032-67BD-4BA5-9AD7-0EE139C02AFC}"/>
              </a:ext>
            </a:extLst>
          </p:cNvPr>
          <p:cNvCxnSpPr>
            <a:cxnSpLocks/>
          </p:cNvCxnSpPr>
          <p:nvPr/>
        </p:nvCxnSpPr>
        <p:spPr>
          <a:xfrm>
            <a:off x="0" y="580524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7E3382C-26F8-418A-A46D-39010B96F6FA}"/>
              </a:ext>
            </a:extLst>
          </p:cNvPr>
          <p:cNvCxnSpPr>
            <a:cxnSpLocks/>
          </p:cNvCxnSpPr>
          <p:nvPr/>
        </p:nvCxnSpPr>
        <p:spPr>
          <a:xfrm>
            <a:off x="4870923" y="580524"/>
            <a:ext cx="0" cy="63028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50EF4E4-796D-406F-8486-D683D966BA3B}"/>
              </a:ext>
            </a:extLst>
          </p:cNvPr>
          <p:cNvCxnSpPr>
            <a:cxnSpLocks/>
          </p:cNvCxnSpPr>
          <p:nvPr/>
        </p:nvCxnSpPr>
        <p:spPr>
          <a:xfrm>
            <a:off x="3" y="1184248"/>
            <a:ext cx="121669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0428C3B-3999-2A22-8535-65DC84FCE576}"/>
              </a:ext>
            </a:extLst>
          </p:cNvPr>
          <p:cNvSpPr txBox="1"/>
          <p:nvPr/>
        </p:nvSpPr>
        <p:spPr>
          <a:xfrm>
            <a:off x="6209590" y="695610"/>
            <a:ext cx="53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소개</a:t>
            </a:r>
            <a:r>
              <a:rPr lang="ko-KR" altLang="en-US" sz="2000" dirty="0">
                <a:solidFill>
                  <a:srgbClr val="002060"/>
                </a:solidFill>
              </a:rPr>
              <a:t> </a:t>
            </a:r>
            <a:r>
              <a:rPr lang="en-US" altLang="ko-KR" sz="2000" dirty="0">
                <a:solidFill>
                  <a:srgbClr val="002060"/>
                </a:solidFill>
              </a:rPr>
              <a:t>– </a:t>
            </a:r>
            <a:r>
              <a:rPr lang="ko-KR" altLang="en-US" sz="2000" dirty="0">
                <a:solidFill>
                  <a:srgbClr val="002060"/>
                </a:solidFill>
              </a:rPr>
              <a:t>인지 알고리즘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–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제어 알고리즘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19998-273C-7F4A-3992-AC0BA0F5ED1E}"/>
              </a:ext>
            </a:extLst>
          </p:cNvPr>
          <p:cNvSpPr txBox="1"/>
          <p:nvPr/>
        </p:nvSpPr>
        <p:spPr>
          <a:xfrm>
            <a:off x="241336" y="1303588"/>
            <a:ext cx="109331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SLAM + 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41CBF8-331F-A1B9-234B-981782788311}"/>
              </a:ext>
            </a:extLst>
          </p:cNvPr>
          <p:cNvSpPr txBox="1"/>
          <p:nvPr/>
        </p:nvSpPr>
        <p:spPr>
          <a:xfrm>
            <a:off x="534731" y="1892481"/>
            <a:ext cx="111225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트랙 주행을 위한 미션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라이다 </a:t>
            </a:r>
            <a:r>
              <a:rPr lang="en-US" altLang="ko-KR" sz="1600" dirty="0"/>
              <a:t>Clustering</a:t>
            </a:r>
            <a:r>
              <a:rPr lang="ko-KR" altLang="en-US" sz="1600" dirty="0"/>
              <a:t>을 이용하면 현재 라이다 센서의 위치를 원점으로 하는 </a:t>
            </a:r>
            <a:r>
              <a:rPr lang="ko-KR" altLang="en-US" sz="1600" dirty="0" err="1"/>
              <a:t>라버콘의</a:t>
            </a:r>
            <a:r>
              <a:rPr lang="ko-KR" altLang="en-US" sz="1600" dirty="0"/>
              <a:t> 좌표를 얻을 수 있고 </a:t>
            </a:r>
            <a:r>
              <a:rPr lang="en-US" altLang="ko-KR" sz="1600" dirty="0"/>
              <a:t>2D </a:t>
            </a:r>
            <a:r>
              <a:rPr lang="ko-KR" altLang="en-US" sz="1600" dirty="0"/>
              <a:t>상에서 이동해야 할 경로를 계산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IMU </a:t>
            </a:r>
            <a:r>
              <a:rPr lang="ko-KR" altLang="en-US" sz="1600" dirty="0"/>
              <a:t>센서와 라이다 센서를 입력으로 </a:t>
            </a:r>
            <a:r>
              <a:rPr lang="en-US" altLang="ko-KR" sz="1600" dirty="0"/>
              <a:t>Lego-Loam </a:t>
            </a:r>
            <a:r>
              <a:rPr lang="ko-KR" altLang="en-US" sz="1600" dirty="0"/>
              <a:t>알고리즘을 적용하여 초기 위치에 대한 </a:t>
            </a:r>
            <a:r>
              <a:rPr lang="ko-KR" altLang="en-US" sz="1600" dirty="0" err="1"/>
              <a:t>오도메트리</a:t>
            </a:r>
            <a:r>
              <a:rPr lang="ko-KR" altLang="en-US" sz="1600" dirty="0"/>
              <a:t> 정보를 얻을 수 있음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5453E59-7565-6DAF-5668-9BAFE98D8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5" y="3553255"/>
            <a:ext cx="5577363" cy="2988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56884B2-6C8D-B794-33F6-7C1697E93B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44" b="43476"/>
          <a:stretch/>
        </p:blipFill>
        <p:spPr>
          <a:xfrm>
            <a:off x="9563597" y="3552839"/>
            <a:ext cx="2418750" cy="2988000"/>
          </a:xfrm>
          <a:prstGeom prst="rect">
            <a:avLst/>
          </a:prstGeom>
        </p:spPr>
      </p:pic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2EDB26D5-B0E4-0ACF-0133-8A91D0D8D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94" y="3552839"/>
            <a:ext cx="6255878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003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2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1677</Words>
  <Application>Microsoft Office PowerPoint</Application>
  <PresentationFormat>와이드스크린</PresentationFormat>
  <Paragraphs>165</Paragraphs>
  <Slides>13</Slides>
  <Notes>13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KoPubWorld돋움체 Bold</vt:lpstr>
      <vt:lpstr>KoPubWorld돋움체 Light</vt:lpstr>
      <vt:lpstr>KoPubWorld돋움체 Medium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유상현(***7***144)</dc:creator>
  <cp:lastModifiedBy>유상현(***7***144)</cp:lastModifiedBy>
  <cp:revision>2</cp:revision>
  <dcterms:created xsi:type="dcterms:W3CDTF">2022-09-23T10:10:54Z</dcterms:created>
  <dcterms:modified xsi:type="dcterms:W3CDTF">2022-12-20T08:22:16Z</dcterms:modified>
</cp:coreProperties>
</file>